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77" r:id="rId5"/>
    <p:sldId id="259" r:id="rId6"/>
    <p:sldId id="260" r:id="rId7"/>
    <p:sldId id="266" r:id="rId8"/>
    <p:sldId id="267" r:id="rId9"/>
    <p:sldId id="268" r:id="rId10"/>
    <p:sldId id="270" r:id="rId11"/>
    <p:sldId id="271" r:id="rId12"/>
    <p:sldId id="272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83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468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660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19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761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907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882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063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46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74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29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85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39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64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2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8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65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2B792-CB88-4AFA-B88D-3964800EF78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85056-4C77-49FC-90AF-9DBBB7598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27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9iFrgWD-WY" TargetMode="External"/><Relationship Id="rId2" Type="http://schemas.openxmlformats.org/officeDocument/2006/relationships/hyperlink" Target="https://www.kaggle.com/datasets/kzmontage/sales-from-different-stores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xmlns="" id="{77844CA4-52FB-528B-8A77-A840A47EE745}"/>
              </a:ext>
            </a:extLst>
          </p:cNvPr>
          <p:cNvSpPr/>
          <p:nvPr/>
        </p:nvSpPr>
        <p:spPr>
          <a:xfrm>
            <a:off x="873868" y="954458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" pitchFamily="34" charset="-122"/>
                <a:cs typeface="Times New Roman" panose="02020603050405020304" pitchFamily="18" charset="0"/>
              </a:rPr>
              <a:t>Transportation </a:t>
            </a:r>
          </a:p>
          <a:p>
            <a:pPr marL="0" indent="0">
              <a:lnSpc>
                <a:spcPts val="745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" pitchFamily="34" charset="-122"/>
                <a:cs typeface="Times New Roman" panose="02020603050405020304" pitchFamily="18" charset="0"/>
              </a:rPr>
              <a:t>Simplex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xmlns="" id="{26A73088-6470-98FD-A5B9-D2D2DBEF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rcRect l="-1" r="-281" b="7046"/>
          <a:stretch/>
        </p:blipFill>
        <p:spPr>
          <a:xfrm>
            <a:off x="7014269" y="1619153"/>
            <a:ext cx="4882763" cy="3808254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xmlns="" id="{5A6729B4-DA9F-641E-7ABC-2B8C51DB9051}"/>
              </a:ext>
            </a:extLst>
          </p:cNvPr>
          <p:cNvSpPr/>
          <p:nvPr/>
        </p:nvSpPr>
        <p:spPr>
          <a:xfrm>
            <a:off x="864037" y="403967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By-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xmlns="" id="{DD40E677-2B98-97F1-106C-591F1FA10313}"/>
              </a:ext>
            </a:extLst>
          </p:cNvPr>
          <p:cNvSpPr/>
          <p:nvPr/>
        </p:nvSpPr>
        <p:spPr>
          <a:xfrm>
            <a:off x="838722" y="4610625"/>
            <a:ext cx="5712543" cy="816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Shivam Batra  (L003)</a:t>
            </a:r>
          </a:p>
          <a:p>
            <a:pPr>
              <a:lnSpc>
                <a:spcPts val="3100"/>
              </a:lnSpc>
            </a:pPr>
            <a:r>
              <a:rPr lang="en-US" sz="1900" dirty="0" err="1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Divyanshu</a:t>
            </a: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Patil (L020)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Times New Roman" panose="02020603050405020304" pitchFamily="18" charset="0"/>
              <a:ea typeface="Barlow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Times New Roman" panose="02020603050405020304" pitchFamily="18" charset="0"/>
              <a:ea typeface="Barlow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5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94EA3E-ADFF-C4CD-7F43-79CE06C8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" y="2767067"/>
            <a:ext cx="12089186" cy="1323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0A0C56-EF87-C2BF-4E8F-86159DC58AC7}"/>
              </a:ext>
            </a:extLst>
          </p:cNvPr>
          <p:cNvSpPr txBox="1"/>
          <p:nvPr/>
        </p:nvSpPr>
        <p:spPr>
          <a:xfrm>
            <a:off x="2920181" y="432619"/>
            <a:ext cx="6538451" cy="84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6650"/>
              </a:lnSpc>
              <a:buNone/>
            </a:pPr>
            <a:r>
              <a:rPr lang="en-US" sz="3600" dirty="0"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Implementation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1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694D68-861B-4EB7-D05E-E14B045FC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95" y="204337"/>
            <a:ext cx="6925642" cy="6449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481910-A2A9-AF80-85A1-25F0335E9E81}"/>
              </a:ext>
            </a:extLst>
          </p:cNvPr>
          <p:cNvSpPr txBox="1"/>
          <p:nvPr/>
        </p:nvSpPr>
        <p:spPr>
          <a:xfrm>
            <a:off x="342263" y="353961"/>
            <a:ext cx="5183466" cy="844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6650"/>
              </a:lnSpc>
              <a:buNone/>
            </a:pPr>
            <a:r>
              <a:rPr lang="en-US" sz="3600" dirty="0"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Implementation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52B009-F0AC-8B1A-62BC-34D280D8A7CA}"/>
              </a:ext>
            </a:extLst>
          </p:cNvPr>
          <p:cNvSpPr txBox="1"/>
          <p:nvPr/>
        </p:nvSpPr>
        <p:spPr>
          <a:xfrm>
            <a:off x="1592826" y="3528298"/>
            <a:ext cx="343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Solver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35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94EA3E-ADFF-C4CD-7F43-79CE06C8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" y="2216460"/>
            <a:ext cx="12089186" cy="1323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0A0C56-EF87-C2BF-4E8F-86159DC58AC7}"/>
              </a:ext>
            </a:extLst>
          </p:cNvPr>
          <p:cNvSpPr txBox="1"/>
          <p:nvPr/>
        </p:nvSpPr>
        <p:spPr>
          <a:xfrm>
            <a:off x="2920181" y="432619"/>
            <a:ext cx="6538451" cy="17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650"/>
              </a:lnSpc>
            </a:pPr>
            <a:r>
              <a:rPr lang="en-US" sz="3600" dirty="0"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Analysis and Results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ts val="6650"/>
              </a:lnSpc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FD12A18-292F-6A4E-61D7-5A5FA6BF49B3}"/>
              </a:ext>
            </a:extLst>
          </p:cNvPr>
          <p:cNvSpPr txBox="1"/>
          <p:nvPr/>
        </p:nvSpPr>
        <p:spPr>
          <a:xfrm>
            <a:off x="1317522" y="4591664"/>
            <a:ext cx="660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Cost for Transportation = USD </a:t>
            </a:r>
            <a:r>
              <a:rPr lang="en-I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37,909,147.05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0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1730AE-309B-42F3-176A-6AA74C03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>
                <a:effectLst/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Conclusion</a:t>
            </a:r>
            <a:endParaRPr lang="en-IN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A168A0-B018-90C4-20D5-317E40378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2209" y="2225971"/>
            <a:ext cx="5106004" cy="37028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i="1" dirty="0">
                <a:effectLst/>
              </a:rPr>
              <a:t>Informed Decision Making: </a:t>
            </a:r>
            <a:r>
              <a:rPr lang="en-US" dirty="0">
                <a:effectLst/>
              </a:rPr>
              <a:t>Transportation Simplex helps the firm owner make informed decision with respect to cost and number of units.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effectLst/>
              </a:rPr>
              <a:t>Efficiency: </a:t>
            </a:r>
            <a:r>
              <a:rPr lang="en-US" dirty="0">
                <a:effectLst/>
              </a:rPr>
              <a:t>Transportation simplex can also help the firm owner to plan out their strategy as it minimizes the cost. </a:t>
            </a:r>
            <a:endParaRPr lang="en-IN" dirty="0">
              <a:effectLst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B8D1A56-827D-6646-430D-D9E822E34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3788" y="2572064"/>
            <a:ext cx="5094287" cy="27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D12D2E-F5C9-15BF-EA1D-4BA650F4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B6D22C-A545-92EC-5216-334E0D850634}"/>
              </a:ext>
            </a:extLst>
          </p:cNvPr>
          <p:cNvSpPr txBox="1"/>
          <p:nvPr/>
        </p:nvSpPr>
        <p:spPr>
          <a:xfrm>
            <a:off x="1179871" y="1935921"/>
            <a:ext cx="1052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https://www.kaggle.com/datasets/kzmontage/sales-from-different-stores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3"/>
              </a:rPr>
              <a:t>https://www.youtube.com/watch?v=k9iFrgWD-WY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12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8C3FEBA-3298-D617-CF15-B69B02768413}"/>
              </a:ext>
            </a:extLst>
          </p:cNvPr>
          <p:cNvSpPr txBox="1"/>
          <p:nvPr/>
        </p:nvSpPr>
        <p:spPr>
          <a:xfrm>
            <a:off x="796413" y="1445342"/>
            <a:ext cx="10412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92651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7C38776-38C9-4B25-D853-005C258BB1D6}"/>
              </a:ext>
            </a:extLst>
          </p:cNvPr>
          <p:cNvSpPr txBox="1"/>
          <p:nvPr/>
        </p:nvSpPr>
        <p:spPr>
          <a:xfrm>
            <a:off x="393290" y="393292"/>
            <a:ext cx="11405419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" pitchFamily="34" charset="-122"/>
                <a:cs typeface="Times New Roman" panose="02020603050405020304" pitchFamily="18" charset="0"/>
              </a:rPr>
              <a:t>Content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D272B47-5231-D8BE-B6DF-351983A2AF31}"/>
              </a:ext>
            </a:extLst>
          </p:cNvPr>
          <p:cNvSpPr txBox="1"/>
          <p:nvPr/>
        </p:nvSpPr>
        <p:spPr>
          <a:xfrm>
            <a:off x="471948" y="1686844"/>
            <a:ext cx="11503742" cy="4514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3850"/>
              </a:lnSpc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Title</a:t>
            </a:r>
          </a:p>
          <a:p>
            <a:pPr marL="342900" indent="-342900">
              <a:lnSpc>
                <a:spcPts val="3850"/>
              </a:lnSpc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Statement of problem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850"/>
              </a:lnSpc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Data Description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850"/>
              </a:lnSpc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Methodology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850"/>
              </a:lnSpc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Data pre-processing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850"/>
              </a:lnSpc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Implementation and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850"/>
              </a:lnSpc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Results and Conclusion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850"/>
              </a:lnSpc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References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3850"/>
              </a:lnSpc>
              <a:buSzPct val="100000"/>
              <a:buFont typeface="+mj-lt"/>
              <a:buAutoNum type="arabicPeriod"/>
            </a:pPr>
            <a:endParaRPr lang="en-US" sz="1800" dirty="0">
              <a:solidFill>
                <a:srgbClr val="E0E4E6"/>
              </a:solidFill>
              <a:latin typeface="Times New Roman" panose="02020603050405020304" pitchFamily="18" charset="0"/>
              <a:ea typeface="Barlow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9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D8C263-3E67-E395-1806-020F26DF2693}"/>
              </a:ext>
            </a:extLst>
          </p:cNvPr>
          <p:cNvSpPr txBox="1"/>
          <p:nvPr/>
        </p:nvSpPr>
        <p:spPr>
          <a:xfrm>
            <a:off x="856622" y="265189"/>
            <a:ext cx="6094324" cy="695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28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" pitchFamily="34" charset="-122"/>
                <a:cs typeface="Times New Roman" panose="02020603050405020304" pitchFamily="18" charset="0"/>
              </a:rPr>
              <a:t>Title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58EBCDE-CC01-7CCE-35F5-9F5A125FACAB}"/>
              </a:ext>
            </a:extLst>
          </p:cNvPr>
          <p:cNvSpPr txBox="1"/>
          <p:nvPr/>
        </p:nvSpPr>
        <p:spPr>
          <a:xfrm>
            <a:off x="856622" y="1793424"/>
            <a:ext cx="6094324" cy="1635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1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 transportation problem is a type of linear programming problem that focuses on finding the most cost-effective way to distribute products from multiple sources to multiple destinations.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576BDB-D963-C9C8-6544-FF2ADFFB8C84}"/>
              </a:ext>
            </a:extLst>
          </p:cNvPr>
          <p:cNvSpPr txBox="1"/>
          <p:nvPr/>
        </p:nvSpPr>
        <p:spPr>
          <a:xfrm>
            <a:off x="856622" y="4051030"/>
            <a:ext cx="6094324" cy="84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1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The key components of transportation problem are:- Supply , Demand , Cost, supply and destination location.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75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D8C263-3E67-E395-1806-020F26DF2693}"/>
              </a:ext>
            </a:extLst>
          </p:cNvPr>
          <p:cNvSpPr txBox="1"/>
          <p:nvPr/>
        </p:nvSpPr>
        <p:spPr>
          <a:xfrm>
            <a:off x="856622" y="265189"/>
            <a:ext cx="6094324" cy="695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58EBCDE-CC01-7CCE-35F5-9F5A125FACAB}"/>
              </a:ext>
            </a:extLst>
          </p:cNvPr>
          <p:cNvSpPr txBox="1"/>
          <p:nvPr/>
        </p:nvSpPr>
        <p:spPr>
          <a:xfrm>
            <a:off x="856622" y="1793424"/>
            <a:ext cx="6094324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1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needs to decide how to allocate shipments to meet customer demand while minimizing the total cost. Design a business model for the abov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scenario using transportation dataset.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576BDB-D963-C9C8-6544-FF2ADFFB8C84}"/>
              </a:ext>
            </a:extLst>
          </p:cNvPr>
          <p:cNvSpPr txBox="1"/>
          <p:nvPr/>
        </p:nvSpPr>
        <p:spPr>
          <a:xfrm>
            <a:off x="856622" y="4051030"/>
            <a:ext cx="6094324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1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313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8FBF53E-9926-D082-5B01-E8F941FAA83F}"/>
              </a:ext>
            </a:extLst>
          </p:cNvPr>
          <p:cNvSpPr txBox="1"/>
          <p:nvPr/>
        </p:nvSpPr>
        <p:spPr>
          <a:xfrm>
            <a:off x="4411578" y="281474"/>
            <a:ext cx="3529263" cy="665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252C0AB-24A4-A240-C096-904FB66EA18A}"/>
              </a:ext>
            </a:extLst>
          </p:cNvPr>
          <p:cNvSpPr txBox="1"/>
          <p:nvPr/>
        </p:nvSpPr>
        <p:spPr>
          <a:xfrm>
            <a:off x="580103" y="1101213"/>
            <a:ext cx="110809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YAFdJs2qTWQ 0"/>
              </a:rPr>
              <a:t>The dataset contains the data of the orders placed by customers on a grocery delivery application. It includes the following columns:</a:t>
            </a:r>
          </a:p>
          <a:p>
            <a:endParaRPr lang="en-US" dirty="0">
              <a:latin typeface="YAFdJs2qTWQ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Gender</a:t>
            </a:r>
          </a:p>
          <a:p>
            <a:r>
              <a:rPr lang="en-US" i="0" dirty="0">
                <a:effectLst/>
              </a:rPr>
              <a:t>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Age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Category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Quantity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Selling price per unit of the product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Cost price per unit of the product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</a:rPr>
              <a:t>Payment_method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Region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State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</a:rPr>
              <a:t>Shopping_mall</a:t>
            </a:r>
            <a:endParaRPr lang="en-US" dirty="0"/>
          </a:p>
          <a:p>
            <a:endParaRPr lang="en-US" dirty="0"/>
          </a:p>
          <a:p>
            <a:r>
              <a:rPr lang="en-US" i="0" dirty="0">
                <a:effectLst/>
                <a:latin typeface="YAFdJs2qTWQ 0"/>
              </a:rPr>
              <a:t>.</a:t>
            </a:r>
            <a:endParaRPr lang="en-US" dirty="0">
              <a:effectLst/>
              <a:latin typeface="YAFdJs2qTWQ 0"/>
            </a:endParaRPr>
          </a:p>
        </p:txBody>
      </p:sp>
    </p:spTree>
    <p:extLst>
      <p:ext uri="{BB962C8B-B14F-4D97-AF65-F5344CB8AC3E}">
        <p14:creationId xmlns:p14="http://schemas.microsoft.com/office/powerpoint/2010/main" val="2188660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1B45C3-B96F-197A-8E85-C94211210921}"/>
              </a:ext>
            </a:extLst>
          </p:cNvPr>
          <p:cNvSpPr txBox="1"/>
          <p:nvPr/>
        </p:nvSpPr>
        <p:spPr>
          <a:xfrm>
            <a:off x="244771" y="4689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xmlns="" id="{CCD292F7-56CD-61A7-7A8C-A9DD8748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102" y="0"/>
            <a:ext cx="3991898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50F1232-C805-2DCB-F938-5E8BA2186A17}"/>
              </a:ext>
            </a:extLst>
          </p:cNvPr>
          <p:cNvSpPr txBox="1"/>
          <p:nvPr/>
        </p:nvSpPr>
        <p:spPr>
          <a:xfrm>
            <a:off x="481262" y="1363579"/>
            <a:ext cx="6843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Transporting items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set of sources to a set of destinations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taking into account the supply and demand at each location in order to optimize the overall cost of transportation is known as a transportation problem, which is a specific type of linear programming problem (LPP).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ways to solve the transportation problem:</a:t>
            </a:r>
          </a:p>
          <a:p>
            <a:endParaRPr lang="en-I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1E59899-6362-6433-5227-9B56D495D504}"/>
              </a:ext>
            </a:extLst>
          </p:cNvPr>
          <p:cNvSpPr txBox="1"/>
          <p:nvPr/>
        </p:nvSpPr>
        <p:spPr>
          <a:xfrm>
            <a:off x="639095" y="3443177"/>
            <a:ext cx="684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North West Corner Method</a:t>
            </a:r>
          </a:p>
          <a:p>
            <a:r>
              <a:rPr lang="en-US" sz="1800" dirty="0">
                <a:latin typeface="Inter" pitchFamily="34" charset="0"/>
                <a:ea typeface="Inter" pitchFamily="34" charset="-122"/>
                <a:cs typeface="Inter" pitchFamily="34" charset="-120"/>
              </a:rPr>
              <a:t>Starting from the top left corner of the cost matrix</a:t>
            </a:r>
            <a:endParaRPr lang="en-US" sz="1800" dirty="0"/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BAA9CFB-4F49-E58F-1DB4-F8C7A66E226E}"/>
              </a:ext>
            </a:extLst>
          </p:cNvPr>
          <p:cNvSpPr txBox="1"/>
          <p:nvPr/>
        </p:nvSpPr>
        <p:spPr>
          <a:xfrm>
            <a:off x="639095" y="4355648"/>
            <a:ext cx="684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 Cost Method</a:t>
            </a:r>
          </a:p>
          <a:p>
            <a:r>
              <a:rPr lang="en-US" sz="18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Allocating goods based on the lowest cost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54CBB19-18CF-7437-1AA0-19B31802D377}"/>
              </a:ext>
            </a:extLst>
          </p:cNvPr>
          <p:cNvSpPr txBox="1"/>
          <p:nvPr/>
        </p:nvSpPr>
        <p:spPr>
          <a:xfrm>
            <a:off x="639096" y="5309755"/>
            <a:ext cx="6843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Vogel Approximation Method</a:t>
            </a:r>
          </a:p>
          <a:p>
            <a:r>
              <a:rPr lang="en-US" sz="18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Find the penalties for each available row and column by taking the least cost and second least cost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961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9A125D-4B6F-90FB-F1B7-488A1218C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1842121"/>
            <a:ext cx="11100619" cy="461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13B87B-F747-8D95-72C1-F2EA42D65D8C}"/>
              </a:ext>
            </a:extLst>
          </p:cNvPr>
          <p:cNvSpPr txBox="1"/>
          <p:nvPr/>
        </p:nvSpPr>
        <p:spPr>
          <a:xfrm>
            <a:off x="2812026" y="40562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70827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13B87B-F747-8D95-72C1-F2EA42D65D8C}"/>
              </a:ext>
            </a:extLst>
          </p:cNvPr>
          <p:cNvSpPr txBox="1"/>
          <p:nvPr/>
        </p:nvSpPr>
        <p:spPr>
          <a:xfrm>
            <a:off x="2812026" y="40562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9DDDE2-49FB-5DFE-2B18-E825C74E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9" y="1490738"/>
            <a:ext cx="11031794" cy="47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3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13B87B-F747-8D95-72C1-F2EA42D65D8C}"/>
              </a:ext>
            </a:extLst>
          </p:cNvPr>
          <p:cNvSpPr txBox="1"/>
          <p:nvPr/>
        </p:nvSpPr>
        <p:spPr>
          <a:xfrm>
            <a:off x="2812026" y="40562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2F2B1DD-2606-D8E4-D2CF-10414742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61" y="2720198"/>
            <a:ext cx="11547349" cy="1119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8151BD0-08CB-AE6A-7DFE-AF1478C4AFAB}"/>
              </a:ext>
            </a:extLst>
          </p:cNvPr>
          <p:cNvSpPr txBox="1"/>
          <p:nvPr/>
        </p:nvSpPr>
        <p:spPr>
          <a:xfrm>
            <a:off x="560439" y="4689987"/>
            <a:ext cx="1131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final pivot table with both cost and quantity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931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82</TotalTime>
  <Words>350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Barlow</vt:lpstr>
      <vt:lpstr>Bookman Old Style</vt:lpstr>
      <vt:lpstr>Inter</vt:lpstr>
      <vt:lpstr>Petrona</vt:lpstr>
      <vt:lpstr>Rockwell</vt:lpstr>
      <vt:lpstr>Spline Sans</vt:lpstr>
      <vt:lpstr>Times New Roman</vt:lpstr>
      <vt:lpstr>YAFdJs2qTWQ 0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Batra</dc:creator>
  <cp:lastModifiedBy>Microsoft account</cp:lastModifiedBy>
  <cp:revision>5</cp:revision>
  <dcterms:created xsi:type="dcterms:W3CDTF">2024-09-24T18:30:58Z</dcterms:created>
  <dcterms:modified xsi:type="dcterms:W3CDTF">2024-09-25T07:35:33Z</dcterms:modified>
</cp:coreProperties>
</file>